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7"/>
  </p:notesMasterIdLst>
  <p:sldIdLst>
    <p:sldId id="266" r:id="rId5"/>
    <p:sldId id="267" r:id="rId6"/>
    <p:sldId id="270" r:id="rId7"/>
    <p:sldId id="271" r:id="rId8"/>
    <p:sldId id="268" r:id="rId9"/>
    <p:sldId id="272" r:id="rId10"/>
    <p:sldId id="273" r:id="rId11"/>
    <p:sldId id="274" r:id="rId12"/>
    <p:sldId id="275" r:id="rId13"/>
    <p:sldId id="276" r:id="rId14"/>
    <p:sldId id="269" r:id="rId15"/>
    <p:sldId id="27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6/7/2020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6/7/2020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6/7/2020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6/7/2020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6/7/2020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6/7/2020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6/7/2020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6/7/2020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6/7/2020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6/7/2020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6/7/2020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6/7/2020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6/7/2020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Policy Wonk</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A Simulation Based Public Policy Advisor</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9EC4C-7A2A-495B-AF5A-4178459AE895}"/>
              </a:ext>
            </a:extLst>
          </p:cNvPr>
          <p:cNvSpPr>
            <a:spLocks noGrp="1"/>
          </p:cNvSpPr>
          <p:nvPr>
            <p:ph type="title"/>
          </p:nvPr>
        </p:nvSpPr>
        <p:spPr/>
        <p:txBody>
          <a:bodyPr/>
          <a:lstStyle/>
          <a:p>
            <a:r>
              <a:rPr lang="en-US" dirty="0"/>
              <a:t>Multiple Agent Interaction</a:t>
            </a:r>
            <a:endParaRPr lang="en-CA" dirty="0"/>
          </a:p>
        </p:txBody>
      </p:sp>
      <p:sp>
        <p:nvSpPr>
          <p:cNvPr id="3" name="Content Placeholder 2">
            <a:extLst>
              <a:ext uri="{FF2B5EF4-FFF2-40B4-BE49-F238E27FC236}">
                <a16:creationId xmlns:a16="http://schemas.microsoft.com/office/drawing/2014/main" id="{DAE80965-3946-45F8-B2DB-3C37FFA2D343}"/>
              </a:ext>
            </a:extLst>
          </p:cNvPr>
          <p:cNvSpPr>
            <a:spLocks noGrp="1"/>
          </p:cNvSpPr>
          <p:nvPr>
            <p:ph idx="1"/>
          </p:nvPr>
        </p:nvSpPr>
        <p:spPr/>
        <p:txBody>
          <a:bodyPr>
            <a:normAutofit/>
          </a:bodyPr>
          <a:lstStyle/>
          <a:p>
            <a:r>
              <a:rPr lang="en-US" dirty="0"/>
              <a:t>In order to get strong data from Policy Wonk we want to build a program that where multiple agents interact with each other.</a:t>
            </a:r>
          </a:p>
          <a:p>
            <a:r>
              <a:rPr lang="en-US" dirty="0"/>
              <a:t>The interaction will let us examine the effect of policy changes on all Groupings</a:t>
            </a:r>
          </a:p>
        </p:txBody>
      </p:sp>
    </p:spTree>
    <p:extLst>
      <p:ext uri="{BB962C8B-B14F-4D97-AF65-F5344CB8AC3E}">
        <p14:creationId xmlns:p14="http://schemas.microsoft.com/office/powerpoint/2010/main" val="923914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5DC60-A68B-44C3-BC99-16027CE9126D}"/>
              </a:ext>
            </a:extLst>
          </p:cNvPr>
          <p:cNvSpPr>
            <a:spLocks noGrp="1"/>
          </p:cNvSpPr>
          <p:nvPr>
            <p:ph type="title"/>
          </p:nvPr>
        </p:nvSpPr>
        <p:spPr/>
        <p:txBody>
          <a:bodyPr/>
          <a:lstStyle/>
          <a:p>
            <a:r>
              <a:rPr lang="en-US" dirty="0"/>
              <a:t>Business Models</a:t>
            </a:r>
            <a:endParaRPr lang="en-CA" dirty="0"/>
          </a:p>
        </p:txBody>
      </p:sp>
      <p:sp>
        <p:nvSpPr>
          <p:cNvPr id="3" name="Text Placeholder 2">
            <a:extLst>
              <a:ext uri="{FF2B5EF4-FFF2-40B4-BE49-F238E27FC236}">
                <a16:creationId xmlns:a16="http://schemas.microsoft.com/office/drawing/2014/main" id="{4E874D2F-3876-4EA7-A64E-7CB6DE3B2D50}"/>
              </a:ext>
            </a:extLst>
          </p:cNvPr>
          <p:cNvSpPr>
            <a:spLocks noGrp="1"/>
          </p:cNvSpPr>
          <p:nvPr>
            <p:ph type="body" idx="1"/>
          </p:nvPr>
        </p:nvSpPr>
        <p:spPr/>
        <p:txBody>
          <a:bodyPr/>
          <a:lstStyle/>
          <a:p>
            <a:r>
              <a:rPr lang="en-US" dirty="0"/>
              <a:t>The Viability of Policy Wonk</a:t>
            </a:r>
            <a:endParaRPr lang="en-CA" dirty="0"/>
          </a:p>
        </p:txBody>
      </p:sp>
    </p:spTree>
    <p:extLst>
      <p:ext uri="{BB962C8B-B14F-4D97-AF65-F5344CB8AC3E}">
        <p14:creationId xmlns:p14="http://schemas.microsoft.com/office/powerpoint/2010/main" val="453546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F918D-814F-41DD-B709-E68E1057DBA6}"/>
              </a:ext>
            </a:extLst>
          </p:cNvPr>
          <p:cNvSpPr>
            <a:spLocks noGrp="1"/>
          </p:cNvSpPr>
          <p:nvPr>
            <p:ph type="title"/>
          </p:nvPr>
        </p:nvSpPr>
        <p:spPr/>
        <p:txBody>
          <a:bodyPr/>
          <a:lstStyle/>
          <a:p>
            <a:r>
              <a:rPr lang="en-US" dirty="0"/>
              <a:t>Possible Business Models</a:t>
            </a:r>
            <a:endParaRPr lang="en-CA" dirty="0"/>
          </a:p>
        </p:txBody>
      </p:sp>
      <p:sp>
        <p:nvSpPr>
          <p:cNvPr id="3" name="Content Placeholder 2">
            <a:extLst>
              <a:ext uri="{FF2B5EF4-FFF2-40B4-BE49-F238E27FC236}">
                <a16:creationId xmlns:a16="http://schemas.microsoft.com/office/drawing/2014/main" id="{D8A89AAD-1AED-479D-B445-9CB3D3C2EB28}"/>
              </a:ext>
            </a:extLst>
          </p:cNvPr>
          <p:cNvSpPr>
            <a:spLocks noGrp="1"/>
          </p:cNvSpPr>
          <p:nvPr>
            <p:ph idx="1"/>
          </p:nvPr>
        </p:nvSpPr>
        <p:spPr/>
        <p:txBody>
          <a:bodyPr>
            <a:normAutofit fontScale="92500" lnSpcReduction="10000"/>
          </a:bodyPr>
          <a:lstStyle/>
          <a:p>
            <a:pPr marL="0" indent="0">
              <a:buNone/>
            </a:pPr>
            <a:r>
              <a:rPr lang="en-US" dirty="0"/>
              <a:t>Target Market: </a:t>
            </a:r>
          </a:p>
          <a:p>
            <a:r>
              <a:rPr lang="en-US" dirty="0"/>
              <a:t>Policy Wonk is targeted towards organizations and individuals that make and advocate for policy (</a:t>
            </a:r>
            <a:r>
              <a:rPr lang="en-US" dirty="0" err="1"/>
              <a:t>eg.</a:t>
            </a:r>
            <a:r>
              <a:rPr lang="en-US" dirty="0"/>
              <a:t> Governments, Advocacy Organizations, Private Firms, etc.)</a:t>
            </a:r>
          </a:p>
          <a:p>
            <a:pPr marL="0" indent="0">
              <a:buNone/>
            </a:pPr>
            <a:r>
              <a:rPr lang="en-US" dirty="0"/>
              <a:t>Business Models:</a:t>
            </a:r>
          </a:p>
          <a:p>
            <a:r>
              <a:rPr lang="en-US" dirty="0"/>
              <a:t>Software License:</a:t>
            </a:r>
          </a:p>
          <a:p>
            <a:pPr lvl="1"/>
            <a:r>
              <a:rPr lang="en-US" dirty="0"/>
              <a:t>Policy Wonk can licensed out to different organizations as a software tool that that provides an up-to-date model of different regions and lets users simulate the effects of policy changes on the environment</a:t>
            </a:r>
          </a:p>
          <a:p>
            <a:r>
              <a:rPr lang="en-US" dirty="0"/>
              <a:t>Advisory Services:</a:t>
            </a:r>
          </a:p>
          <a:p>
            <a:pPr lvl="1"/>
            <a:r>
              <a:rPr lang="en-CA" dirty="0"/>
              <a:t>Policy Wonk can act as a Policy Consultancy that creates environment models and examines the effect of custom policies for clients.</a:t>
            </a:r>
          </a:p>
        </p:txBody>
      </p:sp>
    </p:spTree>
    <p:extLst>
      <p:ext uri="{BB962C8B-B14F-4D97-AF65-F5344CB8AC3E}">
        <p14:creationId xmlns:p14="http://schemas.microsoft.com/office/powerpoint/2010/main" val="1742944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5DC60-A68B-44C3-BC99-16027CE9126D}"/>
              </a:ext>
            </a:extLst>
          </p:cNvPr>
          <p:cNvSpPr>
            <a:spLocks noGrp="1"/>
          </p:cNvSpPr>
          <p:nvPr>
            <p:ph type="title"/>
          </p:nvPr>
        </p:nvSpPr>
        <p:spPr/>
        <p:txBody>
          <a:bodyPr/>
          <a:lstStyle/>
          <a:p>
            <a:r>
              <a:rPr lang="en-US" dirty="0"/>
              <a:t>Market overview</a:t>
            </a:r>
            <a:endParaRPr lang="en-CA" dirty="0"/>
          </a:p>
        </p:txBody>
      </p:sp>
      <p:sp>
        <p:nvSpPr>
          <p:cNvPr id="3" name="Text Placeholder 2">
            <a:extLst>
              <a:ext uri="{FF2B5EF4-FFF2-40B4-BE49-F238E27FC236}">
                <a16:creationId xmlns:a16="http://schemas.microsoft.com/office/drawing/2014/main" id="{4E874D2F-3876-4EA7-A64E-7CB6DE3B2D50}"/>
              </a:ext>
            </a:extLst>
          </p:cNvPr>
          <p:cNvSpPr>
            <a:spLocks noGrp="1"/>
          </p:cNvSpPr>
          <p:nvPr>
            <p:ph type="body" idx="1"/>
          </p:nvPr>
        </p:nvSpPr>
        <p:spPr/>
        <p:txBody>
          <a:bodyPr/>
          <a:lstStyle/>
          <a:p>
            <a:r>
              <a:rPr lang="en-US" dirty="0"/>
              <a:t>An Examination of Policy, Policy Analysis, and How Policy Wonk Fits</a:t>
            </a:r>
            <a:endParaRPr lang="en-CA" dirty="0"/>
          </a:p>
        </p:txBody>
      </p:sp>
    </p:spTree>
    <p:extLst>
      <p:ext uri="{BB962C8B-B14F-4D97-AF65-F5344CB8AC3E}">
        <p14:creationId xmlns:p14="http://schemas.microsoft.com/office/powerpoint/2010/main" val="3759470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95D48-7D79-4189-A890-668D6B8FC928}"/>
              </a:ext>
            </a:extLst>
          </p:cNvPr>
          <p:cNvSpPr>
            <a:spLocks noGrp="1"/>
          </p:cNvSpPr>
          <p:nvPr>
            <p:ph type="title"/>
          </p:nvPr>
        </p:nvSpPr>
        <p:spPr/>
        <p:txBody>
          <a:bodyPr/>
          <a:lstStyle/>
          <a:p>
            <a:r>
              <a:rPr lang="en-US" dirty="0"/>
              <a:t>What is Policy</a:t>
            </a:r>
            <a:endParaRPr lang="en-CA" dirty="0"/>
          </a:p>
        </p:txBody>
      </p:sp>
      <p:sp>
        <p:nvSpPr>
          <p:cNvPr id="3" name="Content Placeholder 2">
            <a:extLst>
              <a:ext uri="{FF2B5EF4-FFF2-40B4-BE49-F238E27FC236}">
                <a16:creationId xmlns:a16="http://schemas.microsoft.com/office/drawing/2014/main" id="{97E9E1A4-8FEB-40AB-977F-6AC249EBE8B5}"/>
              </a:ext>
            </a:extLst>
          </p:cNvPr>
          <p:cNvSpPr>
            <a:spLocks noGrp="1"/>
          </p:cNvSpPr>
          <p:nvPr>
            <p:ph idx="1"/>
          </p:nvPr>
        </p:nvSpPr>
        <p:spPr/>
        <p:txBody>
          <a:bodyPr>
            <a:normAutofit fontScale="92500" lnSpcReduction="10000"/>
          </a:bodyPr>
          <a:lstStyle/>
          <a:p>
            <a:r>
              <a:rPr lang="en-US" dirty="0"/>
              <a:t>Public Policy is comprised of a combination of laws, regulations, actions, and policies, passed by governments, that shape the way we live our lives</a:t>
            </a:r>
          </a:p>
          <a:p>
            <a:r>
              <a:rPr lang="en-US" dirty="0"/>
              <a:t>Policy is a system of levers that has overarching effects on all aspects of the economy, health care, education, etc.</a:t>
            </a:r>
          </a:p>
          <a:p>
            <a:r>
              <a:rPr lang="en-US" dirty="0"/>
              <a:t>Policy Analysis is a career field that researches the effects of different policies in order to predict and/or justify their effectiveness</a:t>
            </a:r>
          </a:p>
          <a:p>
            <a:endParaRPr lang="en-US" dirty="0"/>
          </a:p>
          <a:p>
            <a:r>
              <a:rPr lang="en-US" dirty="0"/>
              <a:t>Governments, Advocacy Organizations, Private Firms (Resource Companies, Tech Companies, Government Relations Firms, etc.) – are among some of the groups that conduct policy analysis</a:t>
            </a:r>
          </a:p>
          <a:p>
            <a:pPr lvl="1"/>
            <a:r>
              <a:rPr lang="en-CA" dirty="0"/>
              <a:t>Either for their own decisions or to influence a decision made by someone else</a:t>
            </a:r>
          </a:p>
        </p:txBody>
      </p:sp>
    </p:spTree>
    <p:extLst>
      <p:ext uri="{BB962C8B-B14F-4D97-AF65-F5344CB8AC3E}">
        <p14:creationId xmlns:p14="http://schemas.microsoft.com/office/powerpoint/2010/main" val="3999776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95D48-7D79-4189-A890-668D6B8FC928}"/>
              </a:ext>
            </a:extLst>
          </p:cNvPr>
          <p:cNvSpPr>
            <a:spLocks noGrp="1"/>
          </p:cNvSpPr>
          <p:nvPr>
            <p:ph type="title"/>
          </p:nvPr>
        </p:nvSpPr>
        <p:spPr/>
        <p:txBody>
          <a:bodyPr/>
          <a:lstStyle/>
          <a:p>
            <a:r>
              <a:rPr lang="en-US" dirty="0"/>
              <a:t>Perfect vs. Imperfect Modelling</a:t>
            </a:r>
            <a:endParaRPr lang="en-CA" dirty="0"/>
          </a:p>
        </p:txBody>
      </p:sp>
      <p:sp>
        <p:nvSpPr>
          <p:cNvPr id="3" name="Content Placeholder 2">
            <a:extLst>
              <a:ext uri="{FF2B5EF4-FFF2-40B4-BE49-F238E27FC236}">
                <a16:creationId xmlns:a16="http://schemas.microsoft.com/office/drawing/2014/main" id="{97E9E1A4-8FEB-40AB-977F-6AC249EBE8B5}"/>
              </a:ext>
            </a:extLst>
          </p:cNvPr>
          <p:cNvSpPr>
            <a:spLocks noGrp="1"/>
          </p:cNvSpPr>
          <p:nvPr>
            <p:ph idx="1"/>
          </p:nvPr>
        </p:nvSpPr>
        <p:spPr/>
        <p:txBody>
          <a:bodyPr/>
          <a:lstStyle/>
          <a:p>
            <a:r>
              <a:rPr lang="en-US" dirty="0"/>
              <a:t>Economist Sir John Hicks introduced the idea of Imperfect Competition. Put simply:</a:t>
            </a:r>
          </a:p>
          <a:p>
            <a:pPr lvl="1"/>
            <a:r>
              <a:rPr lang="en-US" dirty="0"/>
              <a:t>It is only possible to have either a Perfect Model of and Imperfect System, or have an Imperfect Model of a Perfect System</a:t>
            </a:r>
          </a:p>
          <a:p>
            <a:r>
              <a:rPr lang="en-US" dirty="0"/>
              <a:t>Both Imperfect and Perfect models are used in analysis because they are equally helpful at explaining the way the world works.</a:t>
            </a:r>
            <a:endParaRPr lang="en-CA" dirty="0"/>
          </a:p>
        </p:txBody>
      </p:sp>
    </p:spTree>
    <p:extLst>
      <p:ext uri="{BB962C8B-B14F-4D97-AF65-F5344CB8AC3E}">
        <p14:creationId xmlns:p14="http://schemas.microsoft.com/office/powerpoint/2010/main" val="3108593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5DC60-A68B-44C3-BC99-16027CE9126D}"/>
              </a:ext>
            </a:extLst>
          </p:cNvPr>
          <p:cNvSpPr>
            <a:spLocks noGrp="1"/>
          </p:cNvSpPr>
          <p:nvPr>
            <p:ph type="title"/>
          </p:nvPr>
        </p:nvSpPr>
        <p:spPr/>
        <p:txBody>
          <a:bodyPr/>
          <a:lstStyle/>
          <a:p>
            <a:r>
              <a:rPr lang="en-US" dirty="0"/>
              <a:t>Breakdown of Policy wonk</a:t>
            </a:r>
            <a:endParaRPr lang="en-CA" dirty="0"/>
          </a:p>
        </p:txBody>
      </p:sp>
      <p:sp>
        <p:nvSpPr>
          <p:cNvPr id="3" name="Text Placeholder 2">
            <a:extLst>
              <a:ext uri="{FF2B5EF4-FFF2-40B4-BE49-F238E27FC236}">
                <a16:creationId xmlns:a16="http://schemas.microsoft.com/office/drawing/2014/main" id="{4E874D2F-3876-4EA7-A64E-7CB6DE3B2D50}"/>
              </a:ext>
            </a:extLst>
          </p:cNvPr>
          <p:cNvSpPr>
            <a:spLocks noGrp="1"/>
          </p:cNvSpPr>
          <p:nvPr>
            <p:ph type="body" idx="1"/>
          </p:nvPr>
        </p:nvSpPr>
        <p:spPr/>
        <p:txBody>
          <a:bodyPr/>
          <a:lstStyle/>
          <a:p>
            <a:r>
              <a:rPr lang="en-US" dirty="0"/>
              <a:t>How It Works Now &amp; How We Intend It to Work in the Future</a:t>
            </a:r>
            <a:endParaRPr lang="en-CA" dirty="0"/>
          </a:p>
        </p:txBody>
      </p:sp>
    </p:spTree>
    <p:extLst>
      <p:ext uri="{BB962C8B-B14F-4D97-AF65-F5344CB8AC3E}">
        <p14:creationId xmlns:p14="http://schemas.microsoft.com/office/powerpoint/2010/main" val="328483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9EC4C-7A2A-495B-AF5A-4178459AE895}"/>
              </a:ext>
            </a:extLst>
          </p:cNvPr>
          <p:cNvSpPr>
            <a:spLocks noGrp="1"/>
          </p:cNvSpPr>
          <p:nvPr>
            <p:ph type="title"/>
          </p:nvPr>
        </p:nvSpPr>
        <p:spPr/>
        <p:txBody>
          <a:bodyPr/>
          <a:lstStyle/>
          <a:p>
            <a:r>
              <a:rPr lang="en-US" dirty="0"/>
              <a:t>What is Policy Wonk?</a:t>
            </a:r>
            <a:endParaRPr lang="en-CA" dirty="0"/>
          </a:p>
        </p:txBody>
      </p:sp>
      <p:sp>
        <p:nvSpPr>
          <p:cNvPr id="3" name="Content Placeholder 2">
            <a:extLst>
              <a:ext uri="{FF2B5EF4-FFF2-40B4-BE49-F238E27FC236}">
                <a16:creationId xmlns:a16="http://schemas.microsoft.com/office/drawing/2014/main" id="{DAE80965-3946-45F8-B2DB-3C37FFA2D343}"/>
              </a:ext>
            </a:extLst>
          </p:cNvPr>
          <p:cNvSpPr>
            <a:spLocks noGrp="1"/>
          </p:cNvSpPr>
          <p:nvPr>
            <p:ph idx="1"/>
          </p:nvPr>
        </p:nvSpPr>
        <p:spPr/>
        <p:txBody>
          <a:bodyPr>
            <a:normAutofit fontScale="92500" lnSpcReduction="10000"/>
          </a:bodyPr>
          <a:lstStyle/>
          <a:p>
            <a:pPr marL="0" indent="0">
              <a:buNone/>
            </a:pPr>
            <a:r>
              <a:rPr lang="en-US" dirty="0"/>
              <a:t>Mission: To Change the World through Evidence Based Policy Analysis</a:t>
            </a:r>
          </a:p>
          <a:p>
            <a:r>
              <a:rPr lang="en-US" dirty="0"/>
              <a:t>Policy Wonk is Software Tool that will Advise on Policy Changes through the use of Simulation and Reinforcement Learning</a:t>
            </a:r>
          </a:p>
          <a:p>
            <a:r>
              <a:rPr lang="en-US" dirty="0"/>
              <a:t>The Goal of Policy Wonk is to:</a:t>
            </a:r>
          </a:p>
          <a:p>
            <a:pPr lvl="1"/>
            <a:r>
              <a:rPr lang="en-US" dirty="0"/>
              <a:t>1) Gamify the world around us – </a:t>
            </a:r>
            <a:r>
              <a:rPr lang="en-US" dirty="0" err="1"/>
              <a:t>eg.</a:t>
            </a:r>
            <a:r>
              <a:rPr lang="en-US" dirty="0"/>
              <a:t> Create a imperfect model of a perfect system that accurately represents the effects (oppressive and privileging) on agent representatives of different groups in society</a:t>
            </a:r>
          </a:p>
          <a:p>
            <a:pPr lvl="1"/>
            <a:r>
              <a:rPr lang="en-US" dirty="0"/>
              <a:t>2) Use Reinforcement Learning to have agents “play” through a simulation of policy changes to observe the effect of a change over 8 years</a:t>
            </a:r>
          </a:p>
          <a:p>
            <a:pPr lvl="1"/>
            <a:r>
              <a:rPr lang="en-US" dirty="0"/>
              <a:t>3) Collect meaningful data (</a:t>
            </a:r>
            <a:r>
              <a:rPr lang="en-US" dirty="0" err="1"/>
              <a:t>eg.</a:t>
            </a:r>
            <a:r>
              <a:rPr lang="en-US" dirty="0"/>
              <a:t> Histograms examining the effect of a policy change on wealth, health, education, discrimination, etc.) to advice on policy changes</a:t>
            </a:r>
            <a:endParaRPr lang="en-CA" dirty="0"/>
          </a:p>
        </p:txBody>
      </p:sp>
    </p:spTree>
    <p:extLst>
      <p:ext uri="{BB962C8B-B14F-4D97-AF65-F5344CB8AC3E}">
        <p14:creationId xmlns:p14="http://schemas.microsoft.com/office/powerpoint/2010/main" val="7265658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9EC4C-7A2A-495B-AF5A-4178459AE895}"/>
              </a:ext>
            </a:extLst>
          </p:cNvPr>
          <p:cNvSpPr>
            <a:spLocks noGrp="1"/>
          </p:cNvSpPr>
          <p:nvPr>
            <p:ph type="title"/>
          </p:nvPr>
        </p:nvSpPr>
        <p:spPr/>
        <p:txBody>
          <a:bodyPr/>
          <a:lstStyle/>
          <a:p>
            <a:r>
              <a:rPr lang="en-US" dirty="0"/>
              <a:t>How Far Did We Get?</a:t>
            </a:r>
            <a:endParaRPr lang="en-CA" dirty="0"/>
          </a:p>
        </p:txBody>
      </p:sp>
      <p:sp>
        <p:nvSpPr>
          <p:cNvPr id="3" name="Content Placeholder 2">
            <a:extLst>
              <a:ext uri="{FF2B5EF4-FFF2-40B4-BE49-F238E27FC236}">
                <a16:creationId xmlns:a16="http://schemas.microsoft.com/office/drawing/2014/main" id="{DAE80965-3946-45F8-B2DB-3C37FFA2D343}"/>
              </a:ext>
            </a:extLst>
          </p:cNvPr>
          <p:cNvSpPr>
            <a:spLocks noGrp="1"/>
          </p:cNvSpPr>
          <p:nvPr>
            <p:ph idx="1"/>
          </p:nvPr>
        </p:nvSpPr>
        <p:spPr/>
        <p:txBody>
          <a:bodyPr>
            <a:normAutofit lnSpcReduction="10000"/>
          </a:bodyPr>
          <a:lstStyle/>
          <a:p>
            <a:r>
              <a:rPr lang="en-US" dirty="0"/>
              <a:t>During the Hackathon we built out a rudimentary game environment where a single agent takes on a series of attributes according to: </a:t>
            </a:r>
          </a:p>
          <a:p>
            <a:pPr lvl="1"/>
            <a:r>
              <a:rPr lang="en-US" dirty="0"/>
              <a:t>Race, Age, Sex, Sexual Orientation, and Social Class.</a:t>
            </a:r>
          </a:p>
          <a:p>
            <a:pPr lvl="1"/>
            <a:r>
              <a:rPr lang="en-US" dirty="0"/>
              <a:t>Our agent is able to take 3 actions in a week (each time step) and is then positively or adversely affected by a set of several states (</a:t>
            </a:r>
            <a:r>
              <a:rPr lang="en-US" dirty="0" err="1"/>
              <a:t>eg.</a:t>
            </a:r>
            <a:r>
              <a:rPr lang="en-US" dirty="0"/>
              <a:t> Health, Wealth, Pleasure, Social Life, Education, Law Enforcement)</a:t>
            </a:r>
          </a:p>
          <a:p>
            <a:pPr lvl="1"/>
            <a:r>
              <a:rPr lang="en-US" dirty="0"/>
              <a:t>Our agent is able to choose 3 actions from the set of: Study, Work, Anti-Social, Self-Care, Basic Pleasure</a:t>
            </a:r>
          </a:p>
          <a:p>
            <a:pPr lvl="1"/>
            <a:endParaRPr lang="en-US" dirty="0"/>
          </a:p>
          <a:p>
            <a:r>
              <a:rPr lang="en-US" dirty="0"/>
              <a:t>Our Goal for the Hackathon was to successfully use existing US census and research data to “</a:t>
            </a:r>
            <a:r>
              <a:rPr lang="en-US" dirty="0" err="1"/>
              <a:t>gameify</a:t>
            </a:r>
            <a:r>
              <a:rPr lang="en-US" dirty="0"/>
              <a:t>” how the States would be affected by the Attributes</a:t>
            </a:r>
            <a:endParaRPr lang="en-CA" dirty="0"/>
          </a:p>
        </p:txBody>
      </p:sp>
    </p:spTree>
    <p:extLst>
      <p:ext uri="{BB962C8B-B14F-4D97-AF65-F5344CB8AC3E}">
        <p14:creationId xmlns:p14="http://schemas.microsoft.com/office/powerpoint/2010/main" val="370601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9EC4C-7A2A-495B-AF5A-4178459AE895}"/>
              </a:ext>
            </a:extLst>
          </p:cNvPr>
          <p:cNvSpPr>
            <a:spLocks noGrp="1"/>
          </p:cNvSpPr>
          <p:nvPr>
            <p:ph type="title"/>
          </p:nvPr>
        </p:nvSpPr>
        <p:spPr/>
        <p:txBody>
          <a:bodyPr/>
          <a:lstStyle/>
          <a:p>
            <a:r>
              <a:rPr lang="en-US" dirty="0"/>
              <a:t>What Are We Planning </a:t>
            </a:r>
            <a:endParaRPr lang="en-CA" dirty="0"/>
          </a:p>
        </p:txBody>
      </p:sp>
      <p:sp>
        <p:nvSpPr>
          <p:cNvPr id="3" name="Content Placeholder 2">
            <a:extLst>
              <a:ext uri="{FF2B5EF4-FFF2-40B4-BE49-F238E27FC236}">
                <a16:creationId xmlns:a16="http://schemas.microsoft.com/office/drawing/2014/main" id="{DAE80965-3946-45F8-B2DB-3C37FFA2D343}"/>
              </a:ext>
            </a:extLst>
          </p:cNvPr>
          <p:cNvSpPr>
            <a:spLocks noGrp="1"/>
          </p:cNvSpPr>
          <p:nvPr>
            <p:ph idx="1"/>
          </p:nvPr>
        </p:nvSpPr>
        <p:spPr/>
        <p:txBody>
          <a:bodyPr>
            <a:normAutofit/>
          </a:bodyPr>
          <a:lstStyle/>
          <a:p>
            <a:r>
              <a:rPr lang="en-US" dirty="0"/>
              <a:t>Unfortunately We Weren’t able to fully complete Policy Wonk in the Day or So this Hackathon Provided. However, fortunately that means we can map out our next steps. Our Future Goals with Policy Wonk are:</a:t>
            </a:r>
          </a:p>
          <a:p>
            <a:pPr lvl="1"/>
            <a:r>
              <a:rPr lang="en-US" dirty="0"/>
              <a:t>1) Build out Reinforcement Learning element that will have an agent use Policy Wonk as a Complete Simulation</a:t>
            </a:r>
          </a:p>
          <a:p>
            <a:pPr lvl="1"/>
            <a:r>
              <a:rPr lang="en-US" dirty="0"/>
              <a:t>2) Format Policy Wonk to run the effects of Policy Changes over multiple Agents to truly examine the effects of Policy Changes over diverse segments of Society</a:t>
            </a:r>
          </a:p>
          <a:p>
            <a:r>
              <a:rPr lang="en-US" dirty="0"/>
              <a:t>Our Next Couple Slides will explain this</a:t>
            </a:r>
            <a:endParaRPr lang="en-CA" dirty="0"/>
          </a:p>
        </p:txBody>
      </p:sp>
    </p:spTree>
    <p:extLst>
      <p:ext uri="{BB962C8B-B14F-4D97-AF65-F5344CB8AC3E}">
        <p14:creationId xmlns:p14="http://schemas.microsoft.com/office/powerpoint/2010/main" val="23930783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BE887-6F08-4222-915A-4F0BE0FFDFE8}"/>
              </a:ext>
            </a:extLst>
          </p:cNvPr>
          <p:cNvSpPr>
            <a:spLocks noGrp="1"/>
          </p:cNvSpPr>
          <p:nvPr>
            <p:ph type="title"/>
          </p:nvPr>
        </p:nvSpPr>
        <p:spPr>
          <a:xfrm>
            <a:off x="1371600" y="685800"/>
            <a:ext cx="9601200" cy="681361"/>
          </a:xfrm>
        </p:spPr>
        <p:txBody>
          <a:bodyPr>
            <a:normAutofit fontScale="90000"/>
          </a:bodyPr>
          <a:lstStyle/>
          <a:p>
            <a:r>
              <a:rPr lang="en-US" dirty="0"/>
              <a:t>Using Reinforcement Learning Agents</a:t>
            </a:r>
            <a:endParaRPr lang="en-CA" dirty="0"/>
          </a:p>
        </p:txBody>
      </p:sp>
      <p:sp>
        <p:nvSpPr>
          <p:cNvPr id="3" name="Text Placeholder 2">
            <a:extLst>
              <a:ext uri="{FF2B5EF4-FFF2-40B4-BE49-F238E27FC236}">
                <a16:creationId xmlns:a16="http://schemas.microsoft.com/office/drawing/2014/main" id="{5627FA8D-45C6-43D8-AE8B-12E26BE50AA8}"/>
              </a:ext>
            </a:extLst>
          </p:cNvPr>
          <p:cNvSpPr>
            <a:spLocks noGrp="1"/>
          </p:cNvSpPr>
          <p:nvPr>
            <p:ph type="body" idx="1"/>
          </p:nvPr>
        </p:nvSpPr>
        <p:spPr>
          <a:xfrm>
            <a:off x="1371600" y="3017044"/>
            <a:ext cx="4443984" cy="823912"/>
          </a:xfrm>
        </p:spPr>
        <p:txBody>
          <a:bodyPr/>
          <a:lstStyle/>
          <a:p>
            <a:r>
              <a:rPr lang="en-US" dirty="0"/>
              <a:t>Possible RL Algorithms</a:t>
            </a:r>
            <a:endParaRPr lang="en-CA" dirty="0"/>
          </a:p>
        </p:txBody>
      </p:sp>
      <p:sp>
        <p:nvSpPr>
          <p:cNvPr id="4" name="Content Placeholder 3">
            <a:extLst>
              <a:ext uri="{FF2B5EF4-FFF2-40B4-BE49-F238E27FC236}">
                <a16:creationId xmlns:a16="http://schemas.microsoft.com/office/drawing/2014/main" id="{2BCB6D2E-B71A-4080-83AB-011250C914F5}"/>
              </a:ext>
            </a:extLst>
          </p:cNvPr>
          <p:cNvSpPr>
            <a:spLocks noGrp="1"/>
          </p:cNvSpPr>
          <p:nvPr>
            <p:ph sz="half" idx="2"/>
          </p:nvPr>
        </p:nvSpPr>
        <p:spPr>
          <a:xfrm>
            <a:off x="1371600" y="3988788"/>
            <a:ext cx="4443984" cy="2562193"/>
          </a:xfrm>
        </p:spPr>
        <p:txBody>
          <a:bodyPr>
            <a:normAutofit lnSpcReduction="10000"/>
          </a:bodyPr>
          <a:lstStyle/>
          <a:p>
            <a:r>
              <a:rPr lang="en-US" dirty="0"/>
              <a:t>Q-Learning with Dyna Q+ Architecture to encourage planning/simulation steps before every action</a:t>
            </a:r>
          </a:p>
          <a:p>
            <a:r>
              <a:rPr lang="en-US" dirty="0"/>
              <a:t>Actor-Critic Algorithm so value function is used to judge policy</a:t>
            </a:r>
          </a:p>
          <a:p>
            <a:endParaRPr lang="en-CA" dirty="0"/>
          </a:p>
        </p:txBody>
      </p:sp>
      <p:sp>
        <p:nvSpPr>
          <p:cNvPr id="6" name="Content Placeholder 5">
            <a:extLst>
              <a:ext uri="{FF2B5EF4-FFF2-40B4-BE49-F238E27FC236}">
                <a16:creationId xmlns:a16="http://schemas.microsoft.com/office/drawing/2014/main" id="{414935D3-079B-46D1-8BB7-C14CEFCD80D9}"/>
              </a:ext>
            </a:extLst>
          </p:cNvPr>
          <p:cNvSpPr>
            <a:spLocks noGrp="1"/>
          </p:cNvSpPr>
          <p:nvPr>
            <p:ph sz="quarter" idx="4"/>
          </p:nvPr>
        </p:nvSpPr>
        <p:spPr>
          <a:xfrm>
            <a:off x="6525014" y="3988788"/>
            <a:ext cx="4443984" cy="2562193"/>
          </a:xfrm>
        </p:spPr>
        <p:txBody>
          <a:bodyPr>
            <a:normAutofit lnSpcReduction="10000"/>
          </a:bodyPr>
          <a:lstStyle/>
          <a:p>
            <a:r>
              <a:rPr lang="en-US" dirty="0"/>
              <a:t>Instead we may co-opt an existing Tabula Rasa game-playing algorithm such as:</a:t>
            </a:r>
          </a:p>
          <a:p>
            <a:pPr lvl="1"/>
            <a:r>
              <a:rPr lang="en-CA" dirty="0" err="1"/>
              <a:t>MuZero</a:t>
            </a:r>
            <a:endParaRPr lang="en-CA" dirty="0"/>
          </a:p>
          <a:p>
            <a:pPr lvl="1"/>
            <a:r>
              <a:rPr lang="en-CA" dirty="0" err="1"/>
              <a:t>AlphaZero</a:t>
            </a:r>
            <a:endParaRPr lang="en-CA" dirty="0"/>
          </a:p>
          <a:p>
            <a:pPr lvl="1"/>
            <a:endParaRPr lang="en-CA" dirty="0"/>
          </a:p>
          <a:p>
            <a:r>
              <a:rPr lang="en-CA" dirty="0"/>
              <a:t>Both are tested and exceptional game playing agents by DeepMind</a:t>
            </a:r>
          </a:p>
        </p:txBody>
      </p:sp>
      <p:sp>
        <p:nvSpPr>
          <p:cNvPr id="7" name="Text Placeholder 4">
            <a:extLst>
              <a:ext uri="{FF2B5EF4-FFF2-40B4-BE49-F238E27FC236}">
                <a16:creationId xmlns:a16="http://schemas.microsoft.com/office/drawing/2014/main" id="{0ACCD024-47A6-4E7A-874F-8F502E6478FC}"/>
              </a:ext>
            </a:extLst>
          </p:cNvPr>
          <p:cNvSpPr>
            <a:spLocks noGrp="1"/>
          </p:cNvSpPr>
          <p:nvPr>
            <p:ph type="body" sz="quarter" idx="3"/>
          </p:nvPr>
        </p:nvSpPr>
        <p:spPr>
          <a:xfrm>
            <a:off x="6525014" y="3017044"/>
            <a:ext cx="4443984" cy="823912"/>
          </a:xfrm>
        </p:spPr>
        <p:txBody>
          <a:bodyPr/>
          <a:lstStyle/>
          <a:p>
            <a:r>
              <a:rPr lang="en-US" dirty="0"/>
              <a:t>Co-Opt Existing Algorithm</a:t>
            </a:r>
            <a:endParaRPr lang="en-CA" dirty="0"/>
          </a:p>
        </p:txBody>
      </p:sp>
      <p:sp>
        <p:nvSpPr>
          <p:cNvPr id="8" name="Content Placeholder 2">
            <a:extLst>
              <a:ext uri="{FF2B5EF4-FFF2-40B4-BE49-F238E27FC236}">
                <a16:creationId xmlns:a16="http://schemas.microsoft.com/office/drawing/2014/main" id="{F4B568C9-CE53-48FC-8B30-622CF4D9801F}"/>
              </a:ext>
            </a:extLst>
          </p:cNvPr>
          <p:cNvSpPr txBox="1">
            <a:spLocks/>
          </p:cNvSpPr>
          <p:nvPr/>
        </p:nvSpPr>
        <p:spPr>
          <a:xfrm>
            <a:off x="1295400" y="1624614"/>
            <a:ext cx="9601200" cy="1244598"/>
          </a:xfrm>
          <a:prstGeom prst="rect">
            <a:avLst/>
          </a:prstGeom>
        </p:spPr>
        <p:txBody>
          <a:bodyPr vert="horz" lIns="91440" tIns="45720" rIns="91440" bIns="45720" rtlCol="0" anchor="b">
            <a:normAutofit fontScale="77500" lnSpcReduction="20000"/>
          </a:bodyPr>
          <a:lstStyle>
            <a:lvl1pPr marL="0" indent="0" algn="l" defTabSz="914400" rtl="0" eaLnBrk="1" latinLnBrk="0" hangingPunct="1">
              <a:lnSpc>
                <a:spcPct val="84000"/>
              </a:lnSpc>
              <a:spcBef>
                <a:spcPts val="0"/>
              </a:spcBef>
              <a:spcAft>
                <a:spcPts val="0"/>
              </a:spcAft>
              <a:buFont typeface="Franklin Gothic Book" panose="020B0503020102020204" pitchFamily="34" charset="0"/>
              <a:buNone/>
              <a:defRPr sz="3000" b="0" kern="1200" baseline="0">
                <a:solidFill>
                  <a:schemeClr val="tx2"/>
                </a:solidFill>
                <a:latin typeface="+mn-lt"/>
                <a:ea typeface="+mn-ea"/>
                <a:cs typeface="+mn-cs"/>
              </a:defRPr>
            </a:lvl1pPr>
            <a:lvl2pPr marL="457200" indent="0" algn="l" defTabSz="914400" rtl="0" eaLnBrk="1" latinLnBrk="0" hangingPunct="1">
              <a:lnSpc>
                <a:spcPct val="94000"/>
              </a:lnSpc>
              <a:spcBef>
                <a:spcPts val="500"/>
              </a:spcBef>
              <a:spcAft>
                <a:spcPts val="200"/>
              </a:spcAft>
              <a:buFont typeface="Franklin Gothic Book" panose="020B0503020102020204" pitchFamily="34" charset="0"/>
              <a:buNone/>
              <a:defRPr sz="2000" b="1" i="1" kern="1200" baseline="0">
                <a:solidFill>
                  <a:schemeClr val="tx2"/>
                </a:solidFill>
                <a:latin typeface="+mn-lt"/>
                <a:ea typeface="+mn-ea"/>
                <a:cs typeface="+mn-cs"/>
              </a:defRPr>
            </a:lvl2pPr>
            <a:lvl3pPr marL="914400" indent="0" algn="l" defTabSz="914400" rtl="0" eaLnBrk="1" latinLnBrk="0" hangingPunct="1">
              <a:lnSpc>
                <a:spcPct val="94000"/>
              </a:lnSpc>
              <a:spcBef>
                <a:spcPts val="500"/>
              </a:spcBef>
              <a:spcAft>
                <a:spcPts val="200"/>
              </a:spcAft>
              <a:buFont typeface="Franklin Gothic Book" panose="020B0503020102020204" pitchFamily="34" charset="0"/>
              <a:buNone/>
              <a:defRPr sz="1800" b="1" kern="1200" baseline="0">
                <a:solidFill>
                  <a:schemeClr val="tx2"/>
                </a:solidFill>
                <a:latin typeface="+mn-lt"/>
                <a:ea typeface="+mn-ea"/>
                <a:cs typeface="+mn-cs"/>
              </a:defRPr>
            </a:lvl3pPr>
            <a:lvl4pPr marL="13716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4pPr>
            <a:lvl5pPr marL="18288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5pPr>
            <a:lvl6pPr marL="22860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6pPr>
            <a:lvl7pPr marL="27432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7pPr>
            <a:lvl8pPr marL="3200400" indent="0" algn="l" defTabSz="914400" rtl="0" eaLnBrk="1" latinLnBrk="0" hangingPunct="1">
              <a:lnSpc>
                <a:spcPct val="94000"/>
              </a:lnSpc>
              <a:spcBef>
                <a:spcPts val="500"/>
              </a:spcBef>
              <a:spcAft>
                <a:spcPts val="200"/>
              </a:spcAft>
              <a:buFont typeface="Franklin Gothic Book" panose="020B0503020102020204" pitchFamily="34" charset="0"/>
              <a:buNone/>
              <a:defRPr sz="1600" b="1" i="1" kern="1200" baseline="0">
                <a:solidFill>
                  <a:schemeClr val="tx2"/>
                </a:solidFill>
                <a:latin typeface="+mn-lt"/>
                <a:ea typeface="+mn-ea"/>
                <a:cs typeface="+mn-cs"/>
              </a:defRPr>
            </a:lvl8pPr>
            <a:lvl9pPr marL="3657600" indent="0" algn="l" defTabSz="914400" rtl="0" eaLnBrk="1" latinLnBrk="0" hangingPunct="1">
              <a:lnSpc>
                <a:spcPct val="94000"/>
              </a:lnSpc>
              <a:spcBef>
                <a:spcPts val="500"/>
              </a:spcBef>
              <a:spcAft>
                <a:spcPts val="200"/>
              </a:spcAft>
              <a:buFont typeface="Franklin Gothic Book" panose="020B0503020102020204" pitchFamily="34" charset="0"/>
              <a:buNone/>
              <a:defRPr sz="1600" b="1" kern="1200" baseline="0">
                <a:solidFill>
                  <a:schemeClr val="tx2"/>
                </a:solidFill>
                <a:latin typeface="+mn-lt"/>
                <a:ea typeface="+mn-ea"/>
                <a:cs typeface="+mn-cs"/>
              </a:defRPr>
            </a:lvl9pPr>
          </a:lstStyle>
          <a:p>
            <a:pPr marL="457200" indent="-457200">
              <a:buFont typeface="Arial" panose="020B0604020202020204" pitchFamily="34" charset="0"/>
              <a:buChar char="•"/>
            </a:pPr>
            <a:r>
              <a:rPr lang="en-US" dirty="0"/>
              <a:t>Policy Wonk was created with Continuous Tasks in Mind</a:t>
            </a:r>
          </a:p>
          <a:p>
            <a:pPr marL="914400" lvl="1" indent="-457200">
              <a:buFont typeface="Arial" panose="020B0604020202020204" pitchFamily="34" charset="0"/>
              <a:buChar char="•"/>
            </a:pPr>
            <a:r>
              <a:rPr lang="en-US" dirty="0"/>
              <a:t>Structure of Simulation uses SARSA (State, Action, Reward, State, Action) format that is common in many Reinforcement Learning algorithms </a:t>
            </a:r>
          </a:p>
          <a:p>
            <a:pPr marL="914400" lvl="1" indent="-457200">
              <a:buFont typeface="Arial" panose="020B0604020202020204" pitchFamily="34" charset="0"/>
              <a:buChar char="•"/>
            </a:pPr>
            <a:r>
              <a:rPr lang="en-US" dirty="0"/>
              <a:t>Our Next Step is to decide which algorithm would be best to examine the optimal actions agents would take in our model environment. A couple possible ideas are below:</a:t>
            </a:r>
            <a:endParaRPr lang="en-CA" dirty="0"/>
          </a:p>
        </p:txBody>
      </p:sp>
    </p:spTree>
    <p:extLst>
      <p:ext uri="{BB962C8B-B14F-4D97-AF65-F5344CB8AC3E}">
        <p14:creationId xmlns:p14="http://schemas.microsoft.com/office/powerpoint/2010/main" val="49153911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purl.org/dc/dcmitype/"/>
    <ds:schemaRef ds:uri="http://purl.org/dc/terms/"/>
    <ds:schemaRef ds:uri="16c05727-aa75-4e4a-9b5f-8a80a1165891"/>
    <ds:schemaRef ds:uri="http://schemas.openxmlformats.org/package/2006/metadata/core-properties"/>
    <ds:schemaRef ds:uri="http://schemas.microsoft.com/office/2006/documentManagement/types"/>
    <ds:schemaRef ds:uri="http://www.w3.org/XML/1998/namespace"/>
    <ds:schemaRef ds:uri="http://schemas.microsoft.com/office/infopath/2007/PartnerControls"/>
    <ds:schemaRef ds:uri="http://purl.org/dc/elements/1.1/"/>
    <ds:schemaRef ds:uri="http://schemas.microsoft.com/office/2006/metadata/propertie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874</Words>
  <Application>Microsoft Office PowerPoint</Application>
  <PresentationFormat>Widescreen</PresentationFormat>
  <Paragraphs>62</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Franklin Gothic Book</vt:lpstr>
      <vt:lpstr>Crop</vt:lpstr>
      <vt:lpstr>Policy Wonk</vt:lpstr>
      <vt:lpstr>Market overview</vt:lpstr>
      <vt:lpstr>What is Policy</vt:lpstr>
      <vt:lpstr>Perfect vs. Imperfect Modelling</vt:lpstr>
      <vt:lpstr>Breakdown of Policy wonk</vt:lpstr>
      <vt:lpstr>What is Policy Wonk?</vt:lpstr>
      <vt:lpstr>How Far Did We Get?</vt:lpstr>
      <vt:lpstr>What Are We Planning </vt:lpstr>
      <vt:lpstr>Using Reinforcement Learning Agents</vt:lpstr>
      <vt:lpstr>Multiple Agent Interaction</vt:lpstr>
      <vt:lpstr>Business Models</vt:lpstr>
      <vt:lpstr>Possible Business Models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2020-06-07T16:31:01Z</dcterms:created>
  <dcterms:modified xsi:type="dcterms:W3CDTF">2020-06-07T18:02:44Z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